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</p:sldMasterIdLst>
  <p:notesMasterIdLst>
    <p:notesMasterId r:id="rId9"/>
  </p:notesMasterIdLst>
  <p:handoutMasterIdLst>
    <p:handoutMasterId r:id="rId10"/>
  </p:handoutMasterIdLst>
  <p:sldIdLst>
    <p:sldId id="274" r:id="rId2"/>
    <p:sldId id="275" r:id="rId3"/>
    <p:sldId id="264" r:id="rId4"/>
    <p:sldId id="276" r:id="rId5"/>
    <p:sldId id="277" r:id="rId6"/>
    <p:sldId id="272" r:id="rId7"/>
    <p:sldId id="278" r:id="rId8"/>
  </p:sldIdLst>
  <p:sldSz cx="9144000" cy="6858000" type="screen4x3"/>
  <p:notesSz cx="6811963" cy="9942513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1A478B"/>
    <a:srgbClr val="6666FF"/>
    <a:srgbClr val="0000CC"/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6" autoAdjust="0"/>
    <p:restoredTop sz="95699" autoAdjust="0"/>
  </p:normalViewPr>
  <p:slideViewPr>
    <p:cSldViewPr>
      <p:cViewPr varScale="1">
        <p:scale>
          <a:sx n="111" d="100"/>
          <a:sy n="111" d="100"/>
        </p:scale>
        <p:origin x="1584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1950" y="-54"/>
      </p:cViewPr>
      <p:guideLst>
        <p:guide orient="horz" pos="3132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090AEE-E8BB-4F73-9957-9AE0DC57C1A2}" type="doc">
      <dgm:prSet loTypeId="urn:microsoft.com/office/officeart/2005/8/layout/vList3" loCatId="list" qsTypeId="urn:microsoft.com/office/officeart/2005/8/quickstyle/simple1" qsCatId="simple" csTypeId="urn:microsoft.com/office/officeart/2005/8/colors/accent6_3" csCatId="accent6" phldr="1"/>
      <dgm:spPr/>
    </dgm:pt>
    <dgm:pt modelId="{784E32E3-F177-447E-BBF0-0DF52B321DD1}">
      <dgm:prSet phldrT="[Text]"/>
      <dgm:spPr/>
      <dgm:t>
        <a:bodyPr/>
        <a:lstStyle/>
        <a:p>
          <a:r>
            <a:rPr lang="fi-FI" dirty="0" smtClean="0"/>
            <a:t>R&amp;D in </a:t>
          </a:r>
          <a:r>
            <a:rPr lang="fi-FI" dirty="0" err="1" smtClean="0"/>
            <a:t>simulated</a:t>
          </a:r>
          <a:r>
            <a:rPr lang="fi-FI" dirty="0" smtClean="0"/>
            <a:t> </a:t>
          </a:r>
          <a:r>
            <a:rPr lang="fi-FI" dirty="0" err="1" smtClean="0"/>
            <a:t>environment</a:t>
          </a:r>
          <a:endParaRPr lang="sv-SE" dirty="0"/>
        </a:p>
      </dgm:t>
    </dgm:pt>
    <dgm:pt modelId="{2825E033-80C2-47D2-A852-0FD687EA6685}" type="parTrans" cxnId="{C7E06B3D-C1D5-4798-AACA-7B04735D2D5E}">
      <dgm:prSet/>
      <dgm:spPr/>
      <dgm:t>
        <a:bodyPr/>
        <a:lstStyle/>
        <a:p>
          <a:endParaRPr lang="sv-SE"/>
        </a:p>
      </dgm:t>
    </dgm:pt>
    <dgm:pt modelId="{FA610A55-6663-469A-B85F-143D2AB84515}" type="sibTrans" cxnId="{C7E06B3D-C1D5-4798-AACA-7B04735D2D5E}">
      <dgm:prSet/>
      <dgm:spPr/>
      <dgm:t>
        <a:bodyPr/>
        <a:lstStyle/>
        <a:p>
          <a:endParaRPr lang="sv-SE"/>
        </a:p>
      </dgm:t>
    </dgm:pt>
    <dgm:pt modelId="{1D2C004B-1D9A-472A-A38E-49B9E590B29A}">
      <dgm:prSet phldrT="[Text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i-FI" dirty="0" err="1" smtClean="0"/>
            <a:t>Development</a:t>
          </a:r>
          <a:r>
            <a:rPr lang="fi-FI" dirty="0" smtClean="0"/>
            <a:t> of </a:t>
          </a:r>
          <a:r>
            <a:rPr lang="fi-FI" dirty="0" err="1" smtClean="0"/>
            <a:t>simulator</a:t>
          </a:r>
          <a:r>
            <a:rPr lang="fi-FI" dirty="0" smtClean="0"/>
            <a:t> </a:t>
          </a:r>
          <a:r>
            <a:rPr lang="fi-FI" dirty="0" err="1" smtClean="0"/>
            <a:t>environment</a:t>
          </a:r>
          <a:r>
            <a:rPr lang="fi-FI" dirty="0" smtClean="0"/>
            <a:t> and </a:t>
          </a:r>
          <a:r>
            <a:rPr lang="fi-FI" dirty="0" err="1" smtClean="0"/>
            <a:t>pedagogical</a:t>
          </a:r>
          <a:r>
            <a:rPr lang="fi-FI" dirty="0" smtClean="0"/>
            <a:t> </a:t>
          </a:r>
          <a:r>
            <a:rPr lang="fi-FI" dirty="0" err="1" smtClean="0"/>
            <a:t>competence</a:t>
          </a:r>
          <a:endParaRPr lang="sv-SE" dirty="0" smtClean="0"/>
        </a:p>
        <a:p>
          <a:pPr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sv-SE" dirty="0"/>
        </a:p>
      </dgm:t>
    </dgm:pt>
    <dgm:pt modelId="{7BC9EE32-1676-489A-A43C-91952431D42E}" type="parTrans" cxnId="{C5D81A86-E18F-44A3-BB7B-C4E8646CE27F}">
      <dgm:prSet/>
      <dgm:spPr/>
      <dgm:t>
        <a:bodyPr/>
        <a:lstStyle/>
        <a:p>
          <a:endParaRPr lang="sv-SE"/>
        </a:p>
      </dgm:t>
    </dgm:pt>
    <dgm:pt modelId="{A9D31269-F5FB-4A87-AFDF-471888BE5E60}" type="sibTrans" cxnId="{C5D81A86-E18F-44A3-BB7B-C4E8646CE27F}">
      <dgm:prSet/>
      <dgm:spPr/>
      <dgm:t>
        <a:bodyPr/>
        <a:lstStyle/>
        <a:p>
          <a:endParaRPr lang="sv-SE"/>
        </a:p>
      </dgm:t>
    </dgm:pt>
    <dgm:pt modelId="{E969DE5D-648E-4025-8B55-0FE09BFCBE4C}">
      <dgm:prSet phldrT="[Text]"/>
      <dgm:spPr/>
      <dgm:t>
        <a:bodyPr/>
        <a:lstStyle/>
        <a:p>
          <a:r>
            <a:rPr lang="fi-FI" dirty="0" err="1" smtClean="0"/>
            <a:t>Other</a:t>
          </a:r>
          <a:r>
            <a:rPr lang="fi-FI" dirty="0" smtClean="0"/>
            <a:t> </a:t>
          </a:r>
          <a:r>
            <a:rPr lang="fi-FI" dirty="0" err="1" smtClean="0"/>
            <a:t>topics</a:t>
          </a:r>
          <a:r>
            <a:rPr lang="fi-FI" dirty="0" smtClean="0"/>
            <a:t>; </a:t>
          </a:r>
          <a:r>
            <a:rPr lang="fi-FI" dirty="0" err="1" smtClean="0"/>
            <a:t>maritime</a:t>
          </a:r>
          <a:r>
            <a:rPr lang="fi-FI" dirty="0" smtClean="0"/>
            <a:t> </a:t>
          </a:r>
          <a:r>
            <a:rPr lang="fi-FI" dirty="0" err="1" smtClean="0"/>
            <a:t>traffic</a:t>
          </a:r>
          <a:r>
            <a:rPr lang="fi-FI" dirty="0" smtClean="0"/>
            <a:t>, </a:t>
          </a:r>
          <a:r>
            <a:rPr lang="fi-FI" dirty="0" err="1" smtClean="0"/>
            <a:t>new</a:t>
          </a:r>
          <a:r>
            <a:rPr lang="fi-FI" dirty="0" smtClean="0"/>
            <a:t> </a:t>
          </a:r>
          <a:r>
            <a:rPr lang="fi-FI" dirty="0" err="1" smtClean="0"/>
            <a:t>technology</a:t>
          </a:r>
          <a:r>
            <a:rPr lang="fi-FI" dirty="0" smtClean="0"/>
            <a:t>, </a:t>
          </a:r>
          <a:r>
            <a:rPr lang="fi-FI" dirty="0" err="1" smtClean="0"/>
            <a:t>maritime</a:t>
          </a:r>
          <a:r>
            <a:rPr lang="fi-FI" dirty="0" smtClean="0"/>
            <a:t> </a:t>
          </a:r>
          <a:r>
            <a:rPr lang="fi-FI" dirty="0" err="1" smtClean="0"/>
            <a:t>safety</a:t>
          </a:r>
          <a:endParaRPr lang="sv-SE" dirty="0"/>
        </a:p>
      </dgm:t>
    </dgm:pt>
    <dgm:pt modelId="{6A88673C-423A-4A52-A3CD-45153CC8E917}" type="parTrans" cxnId="{D8B2B15F-9098-402D-AA2E-C9CF4C9022DB}">
      <dgm:prSet/>
      <dgm:spPr/>
      <dgm:t>
        <a:bodyPr/>
        <a:lstStyle/>
        <a:p>
          <a:endParaRPr lang="sv-SE"/>
        </a:p>
      </dgm:t>
    </dgm:pt>
    <dgm:pt modelId="{2C9DEAB0-D0AF-4EE9-8D92-F1A786C2EC3C}" type="sibTrans" cxnId="{D8B2B15F-9098-402D-AA2E-C9CF4C9022DB}">
      <dgm:prSet/>
      <dgm:spPr/>
      <dgm:t>
        <a:bodyPr/>
        <a:lstStyle/>
        <a:p>
          <a:endParaRPr lang="sv-SE"/>
        </a:p>
      </dgm:t>
    </dgm:pt>
    <dgm:pt modelId="{D312D122-4D8E-468E-A45B-F7A67EC664DA}" type="pres">
      <dgm:prSet presAssocID="{68090AEE-E8BB-4F73-9957-9AE0DC57C1A2}" presName="linearFlow" presStyleCnt="0">
        <dgm:presLayoutVars>
          <dgm:dir/>
          <dgm:resizeHandles val="exact"/>
        </dgm:presLayoutVars>
      </dgm:prSet>
      <dgm:spPr/>
    </dgm:pt>
    <dgm:pt modelId="{F286C746-0BF9-4265-AF95-B2811587CBFE}" type="pres">
      <dgm:prSet presAssocID="{784E32E3-F177-447E-BBF0-0DF52B321DD1}" presName="composite" presStyleCnt="0"/>
      <dgm:spPr/>
    </dgm:pt>
    <dgm:pt modelId="{09AC9385-8152-480D-8B94-FEF528B9232B}" type="pres">
      <dgm:prSet presAssocID="{784E32E3-F177-447E-BBF0-0DF52B321DD1}" presName="imgShp" presStyleLbl="fgImgPlace1" presStyleIdx="0" presStyleCnt="3" custLinFactNeighborX="-7625" custLinFactNeighborY="-152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</dgm:spPr>
    </dgm:pt>
    <dgm:pt modelId="{0DA65D32-A433-4256-A753-277361ADBA75}" type="pres">
      <dgm:prSet presAssocID="{784E32E3-F177-447E-BBF0-0DF52B321DD1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sv-SE"/>
        </a:p>
      </dgm:t>
    </dgm:pt>
    <dgm:pt modelId="{E3799FD0-B2B6-41E7-8520-E900AB69D304}" type="pres">
      <dgm:prSet presAssocID="{FA610A55-6663-469A-B85F-143D2AB84515}" presName="spacing" presStyleCnt="0"/>
      <dgm:spPr/>
    </dgm:pt>
    <dgm:pt modelId="{3B1EA3D3-D809-4190-BFDB-1C9AE87786A5}" type="pres">
      <dgm:prSet presAssocID="{1D2C004B-1D9A-472A-A38E-49B9E590B29A}" presName="composite" presStyleCnt="0"/>
      <dgm:spPr/>
    </dgm:pt>
    <dgm:pt modelId="{3F43C944-5A57-479A-B41C-791CEDC1199A}" type="pres">
      <dgm:prSet presAssocID="{1D2C004B-1D9A-472A-A38E-49B9E590B29A}" presName="imgShp" presStyleLbl="fgImgPlace1" presStyleIdx="1" presStyleCnt="3" custLinFactNeighborY="-2961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5313AF0F-D2EA-4E81-9323-F451112047C2}" type="pres">
      <dgm:prSet presAssocID="{1D2C004B-1D9A-472A-A38E-49B9E590B29A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sv-SE"/>
        </a:p>
      </dgm:t>
    </dgm:pt>
    <dgm:pt modelId="{D8AF3421-95BD-40EC-A2E5-070C4979DA1A}" type="pres">
      <dgm:prSet presAssocID="{A9D31269-F5FB-4A87-AFDF-471888BE5E60}" presName="spacing" presStyleCnt="0"/>
      <dgm:spPr/>
    </dgm:pt>
    <dgm:pt modelId="{9BCDF1B6-371F-42D9-BE02-7C5683E35075}" type="pres">
      <dgm:prSet presAssocID="{E969DE5D-648E-4025-8B55-0FE09BFCBE4C}" presName="composite" presStyleCnt="0"/>
      <dgm:spPr/>
    </dgm:pt>
    <dgm:pt modelId="{B6DB6E3D-15C5-40C8-B44F-2DE361FF473F}" type="pres">
      <dgm:prSet presAssocID="{E969DE5D-648E-4025-8B55-0FE09BFCBE4C}" presName="imgShp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5F496BA-3130-4DA8-8D51-4A5C18020CA7}" type="pres">
      <dgm:prSet presAssocID="{E969DE5D-648E-4025-8B55-0FE09BFCBE4C}" presName="txShp" presStyleLbl="node1" presStyleIdx="2" presStyleCnt="3" custLinFactNeighborX="-552" custLinFactNeighborY="3342">
        <dgm:presLayoutVars>
          <dgm:bulletEnabled val="1"/>
        </dgm:presLayoutVars>
      </dgm:prSet>
      <dgm:spPr/>
      <dgm:t>
        <a:bodyPr/>
        <a:lstStyle/>
        <a:p>
          <a:endParaRPr lang="sv-SE"/>
        </a:p>
      </dgm:t>
    </dgm:pt>
  </dgm:ptLst>
  <dgm:cxnLst>
    <dgm:cxn modelId="{C7E06B3D-C1D5-4798-AACA-7B04735D2D5E}" srcId="{68090AEE-E8BB-4F73-9957-9AE0DC57C1A2}" destId="{784E32E3-F177-447E-BBF0-0DF52B321DD1}" srcOrd="0" destOrd="0" parTransId="{2825E033-80C2-47D2-A852-0FD687EA6685}" sibTransId="{FA610A55-6663-469A-B85F-143D2AB84515}"/>
    <dgm:cxn modelId="{D8B2B15F-9098-402D-AA2E-C9CF4C9022DB}" srcId="{68090AEE-E8BB-4F73-9957-9AE0DC57C1A2}" destId="{E969DE5D-648E-4025-8B55-0FE09BFCBE4C}" srcOrd="2" destOrd="0" parTransId="{6A88673C-423A-4A52-A3CD-45153CC8E917}" sibTransId="{2C9DEAB0-D0AF-4EE9-8D92-F1A786C2EC3C}"/>
    <dgm:cxn modelId="{C5D81A86-E18F-44A3-BB7B-C4E8646CE27F}" srcId="{68090AEE-E8BB-4F73-9957-9AE0DC57C1A2}" destId="{1D2C004B-1D9A-472A-A38E-49B9E590B29A}" srcOrd="1" destOrd="0" parTransId="{7BC9EE32-1676-489A-A43C-91952431D42E}" sibTransId="{A9D31269-F5FB-4A87-AFDF-471888BE5E60}"/>
    <dgm:cxn modelId="{8622EF19-AA41-4708-9045-1A7A6A61AD9D}" type="presOf" srcId="{E969DE5D-648E-4025-8B55-0FE09BFCBE4C}" destId="{05F496BA-3130-4DA8-8D51-4A5C18020CA7}" srcOrd="0" destOrd="0" presId="urn:microsoft.com/office/officeart/2005/8/layout/vList3"/>
    <dgm:cxn modelId="{81F5BEA1-8776-4D5E-8C49-79B7792FC2BC}" type="presOf" srcId="{1D2C004B-1D9A-472A-A38E-49B9E590B29A}" destId="{5313AF0F-D2EA-4E81-9323-F451112047C2}" srcOrd="0" destOrd="0" presId="urn:microsoft.com/office/officeart/2005/8/layout/vList3"/>
    <dgm:cxn modelId="{C41B94C3-9A46-4B2F-9511-C4965A156A87}" type="presOf" srcId="{68090AEE-E8BB-4F73-9957-9AE0DC57C1A2}" destId="{D312D122-4D8E-468E-A45B-F7A67EC664DA}" srcOrd="0" destOrd="0" presId="urn:microsoft.com/office/officeart/2005/8/layout/vList3"/>
    <dgm:cxn modelId="{4A8E96BE-7AE7-41C4-86AB-F00C800032F1}" type="presOf" srcId="{784E32E3-F177-447E-BBF0-0DF52B321DD1}" destId="{0DA65D32-A433-4256-A753-277361ADBA75}" srcOrd="0" destOrd="0" presId="urn:microsoft.com/office/officeart/2005/8/layout/vList3"/>
    <dgm:cxn modelId="{B19491B4-C610-4096-8692-810F9F2AAAD5}" type="presParOf" srcId="{D312D122-4D8E-468E-A45B-F7A67EC664DA}" destId="{F286C746-0BF9-4265-AF95-B2811587CBFE}" srcOrd="0" destOrd="0" presId="urn:microsoft.com/office/officeart/2005/8/layout/vList3"/>
    <dgm:cxn modelId="{90750270-F4E0-4B52-8377-3793F540051F}" type="presParOf" srcId="{F286C746-0BF9-4265-AF95-B2811587CBFE}" destId="{09AC9385-8152-480D-8B94-FEF528B9232B}" srcOrd="0" destOrd="0" presId="urn:microsoft.com/office/officeart/2005/8/layout/vList3"/>
    <dgm:cxn modelId="{FD4D3D06-86B9-4B7D-8388-0E51F7E8004D}" type="presParOf" srcId="{F286C746-0BF9-4265-AF95-B2811587CBFE}" destId="{0DA65D32-A433-4256-A753-277361ADBA75}" srcOrd="1" destOrd="0" presId="urn:microsoft.com/office/officeart/2005/8/layout/vList3"/>
    <dgm:cxn modelId="{C8C074E7-0340-4959-9BD2-3E41E9579C6F}" type="presParOf" srcId="{D312D122-4D8E-468E-A45B-F7A67EC664DA}" destId="{E3799FD0-B2B6-41E7-8520-E900AB69D304}" srcOrd="1" destOrd="0" presId="urn:microsoft.com/office/officeart/2005/8/layout/vList3"/>
    <dgm:cxn modelId="{27610907-B4BC-446C-AD67-2D225FD887BE}" type="presParOf" srcId="{D312D122-4D8E-468E-A45B-F7A67EC664DA}" destId="{3B1EA3D3-D809-4190-BFDB-1C9AE87786A5}" srcOrd="2" destOrd="0" presId="urn:microsoft.com/office/officeart/2005/8/layout/vList3"/>
    <dgm:cxn modelId="{7AFEC735-2CCE-4837-A314-071558A92D0D}" type="presParOf" srcId="{3B1EA3D3-D809-4190-BFDB-1C9AE87786A5}" destId="{3F43C944-5A57-479A-B41C-791CEDC1199A}" srcOrd="0" destOrd="0" presId="urn:microsoft.com/office/officeart/2005/8/layout/vList3"/>
    <dgm:cxn modelId="{CEF5628C-1989-4EAF-B9C1-7C8BAAEE7FE7}" type="presParOf" srcId="{3B1EA3D3-D809-4190-BFDB-1C9AE87786A5}" destId="{5313AF0F-D2EA-4E81-9323-F451112047C2}" srcOrd="1" destOrd="0" presId="urn:microsoft.com/office/officeart/2005/8/layout/vList3"/>
    <dgm:cxn modelId="{B8E4B567-8B99-456C-9D53-2C98F3CE5B01}" type="presParOf" srcId="{D312D122-4D8E-468E-A45B-F7A67EC664DA}" destId="{D8AF3421-95BD-40EC-A2E5-070C4979DA1A}" srcOrd="3" destOrd="0" presId="urn:microsoft.com/office/officeart/2005/8/layout/vList3"/>
    <dgm:cxn modelId="{A24DBBDE-E7AD-438A-BB14-3F41B0965C2C}" type="presParOf" srcId="{D312D122-4D8E-468E-A45B-F7A67EC664DA}" destId="{9BCDF1B6-371F-42D9-BE02-7C5683E35075}" srcOrd="4" destOrd="0" presId="urn:microsoft.com/office/officeart/2005/8/layout/vList3"/>
    <dgm:cxn modelId="{6EE09B09-8948-4AC1-8489-3E6AB1B62672}" type="presParOf" srcId="{9BCDF1B6-371F-42D9-BE02-7C5683E35075}" destId="{B6DB6E3D-15C5-40C8-B44F-2DE361FF473F}" srcOrd="0" destOrd="0" presId="urn:microsoft.com/office/officeart/2005/8/layout/vList3"/>
    <dgm:cxn modelId="{ECE6505B-3A39-4AC9-81D9-1C2B9482AC2C}" type="presParOf" srcId="{9BCDF1B6-371F-42D9-BE02-7C5683E35075}" destId="{05F496BA-3130-4DA8-8D51-4A5C18020CA7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A65D32-A433-4256-A753-277361ADBA75}">
      <dsp:nvSpPr>
        <dsp:cNvPr id="0" name=""/>
        <dsp:cNvSpPr/>
      </dsp:nvSpPr>
      <dsp:spPr>
        <a:xfrm rot="10800000">
          <a:off x="1620687" y="2092"/>
          <a:ext cx="5266824" cy="1176326"/>
        </a:xfrm>
        <a:prstGeom prst="homePlate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8727" tIns="72390" rIns="135128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900" kern="1200" dirty="0" smtClean="0"/>
            <a:t>R&amp;D in </a:t>
          </a:r>
          <a:r>
            <a:rPr lang="fi-FI" sz="1900" kern="1200" dirty="0" err="1" smtClean="0"/>
            <a:t>simulated</a:t>
          </a:r>
          <a:r>
            <a:rPr lang="fi-FI" sz="1900" kern="1200" dirty="0" smtClean="0"/>
            <a:t> </a:t>
          </a:r>
          <a:r>
            <a:rPr lang="fi-FI" sz="1900" kern="1200" dirty="0" err="1" smtClean="0"/>
            <a:t>environment</a:t>
          </a:r>
          <a:endParaRPr lang="sv-SE" sz="1900" kern="1200" dirty="0"/>
        </a:p>
      </dsp:txBody>
      <dsp:txXfrm rot="10800000">
        <a:off x="1914768" y="2092"/>
        <a:ext cx="4972743" cy="1176326"/>
      </dsp:txXfrm>
    </dsp:sp>
    <dsp:sp modelId="{09AC9385-8152-480D-8B94-FEF528B9232B}">
      <dsp:nvSpPr>
        <dsp:cNvPr id="0" name=""/>
        <dsp:cNvSpPr/>
      </dsp:nvSpPr>
      <dsp:spPr>
        <a:xfrm>
          <a:off x="942829" y="0"/>
          <a:ext cx="1176326" cy="117632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13AF0F-D2EA-4E81-9323-F451112047C2}">
      <dsp:nvSpPr>
        <dsp:cNvPr id="0" name=""/>
        <dsp:cNvSpPr/>
      </dsp:nvSpPr>
      <dsp:spPr>
        <a:xfrm rot="10800000">
          <a:off x="1620687" y="1529561"/>
          <a:ext cx="5266824" cy="1176326"/>
        </a:xfrm>
        <a:prstGeom prst="homePlate">
          <a:avLst/>
        </a:prstGeom>
        <a:solidFill>
          <a:schemeClr val="accent6">
            <a:shade val="80000"/>
            <a:hueOff val="0"/>
            <a:satOff val="-16910"/>
            <a:lumOff val="169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8727" tIns="72390" rIns="135128" bIns="7239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i-FI" sz="1900" kern="1200" dirty="0" err="1" smtClean="0"/>
            <a:t>Development</a:t>
          </a:r>
          <a:r>
            <a:rPr lang="fi-FI" sz="1900" kern="1200" dirty="0" smtClean="0"/>
            <a:t> of </a:t>
          </a:r>
          <a:r>
            <a:rPr lang="fi-FI" sz="1900" kern="1200" dirty="0" err="1" smtClean="0"/>
            <a:t>simulator</a:t>
          </a:r>
          <a:r>
            <a:rPr lang="fi-FI" sz="1900" kern="1200" dirty="0" smtClean="0"/>
            <a:t> </a:t>
          </a:r>
          <a:r>
            <a:rPr lang="fi-FI" sz="1900" kern="1200" dirty="0" err="1" smtClean="0"/>
            <a:t>environment</a:t>
          </a:r>
          <a:r>
            <a:rPr lang="fi-FI" sz="1900" kern="1200" dirty="0" smtClean="0"/>
            <a:t> and </a:t>
          </a:r>
          <a:r>
            <a:rPr lang="fi-FI" sz="1900" kern="1200" dirty="0" err="1" smtClean="0"/>
            <a:t>pedagogical</a:t>
          </a:r>
          <a:r>
            <a:rPr lang="fi-FI" sz="1900" kern="1200" dirty="0" smtClean="0"/>
            <a:t> </a:t>
          </a:r>
          <a:r>
            <a:rPr lang="fi-FI" sz="1900" kern="1200" dirty="0" err="1" smtClean="0"/>
            <a:t>competence</a:t>
          </a:r>
          <a:endParaRPr lang="sv-SE" sz="1900" kern="1200" dirty="0" smtClean="0"/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sv-SE" sz="1900" kern="1200" dirty="0"/>
        </a:p>
      </dsp:txBody>
      <dsp:txXfrm rot="10800000">
        <a:off x="1914768" y="1529561"/>
        <a:ext cx="4972743" cy="1176326"/>
      </dsp:txXfrm>
    </dsp:sp>
    <dsp:sp modelId="{3F43C944-5A57-479A-B41C-791CEDC1199A}">
      <dsp:nvSpPr>
        <dsp:cNvPr id="0" name=""/>
        <dsp:cNvSpPr/>
      </dsp:nvSpPr>
      <dsp:spPr>
        <a:xfrm>
          <a:off x="1032524" y="1494730"/>
          <a:ext cx="1176326" cy="1176326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F496BA-3130-4DA8-8D51-4A5C18020CA7}">
      <dsp:nvSpPr>
        <dsp:cNvPr id="0" name=""/>
        <dsp:cNvSpPr/>
      </dsp:nvSpPr>
      <dsp:spPr>
        <a:xfrm rot="10800000">
          <a:off x="1591614" y="3059123"/>
          <a:ext cx="5266824" cy="1176326"/>
        </a:xfrm>
        <a:prstGeom prst="homePlate">
          <a:avLst/>
        </a:prstGeom>
        <a:solidFill>
          <a:schemeClr val="accent6">
            <a:shade val="80000"/>
            <a:hueOff val="0"/>
            <a:satOff val="-33821"/>
            <a:lumOff val="338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8727" tIns="72390" rIns="135128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900" kern="1200" dirty="0" err="1" smtClean="0"/>
            <a:t>Other</a:t>
          </a:r>
          <a:r>
            <a:rPr lang="fi-FI" sz="1900" kern="1200" dirty="0" smtClean="0"/>
            <a:t> </a:t>
          </a:r>
          <a:r>
            <a:rPr lang="fi-FI" sz="1900" kern="1200" dirty="0" err="1" smtClean="0"/>
            <a:t>topics</a:t>
          </a:r>
          <a:r>
            <a:rPr lang="fi-FI" sz="1900" kern="1200" dirty="0" smtClean="0"/>
            <a:t>; </a:t>
          </a:r>
          <a:r>
            <a:rPr lang="fi-FI" sz="1900" kern="1200" dirty="0" err="1" smtClean="0"/>
            <a:t>maritime</a:t>
          </a:r>
          <a:r>
            <a:rPr lang="fi-FI" sz="1900" kern="1200" dirty="0" smtClean="0"/>
            <a:t> </a:t>
          </a:r>
          <a:r>
            <a:rPr lang="fi-FI" sz="1900" kern="1200" dirty="0" err="1" smtClean="0"/>
            <a:t>traffic</a:t>
          </a:r>
          <a:r>
            <a:rPr lang="fi-FI" sz="1900" kern="1200" dirty="0" smtClean="0"/>
            <a:t>, </a:t>
          </a:r>
          <a:r>
            <a:rPr lang="fi-FI" sz="1900" kern="1200" dirty="0" err="1" smtClean="0"/>
            <a:t>new</a:t>
          </a:r>
          <a:r>
            <a:rPr lang="fi-FI" sz="1900" kern="1200" dirty="0" smtClean="0"/>
            <a:t> </a:t>
          </a:r>
          <a:r>
            <a:rPr lang="fi-FI" sz="1900" kern="1200" dirty="0" err="1" smtClean="0"/>
            <a:t>technology</a:t>
          </a:r>
          <a:r>
            <a:rPr lang="fi-FI" sz="1900" kern="1200" dirty="0" smtClean="0"/>
            <a:t>, </a:t>
          </a:r>
          <a:r>
            <a:rPr lang="fi-FI" sz="1900" kern="1200" dirty="0" err="1" smtClean="0"/>
            <a:t>maritime</a:t>
          </a:r>
          <a:r>
            <a:rPr lang="fi-FI" sz="1900" kern="1200" dirty="0" smtClean="0"/>
            <a:t> </a:t>
          </a:r>
          <a:r>
            <a:rPr lang="fi-FI" sz="1900" kern="1200" dirty="0" err="1" smtClean="0"/>
            <a:t>safety</a:t>
          </a:r>
          <a:endParaRPr lang="sv-SE" sz="1900" kern="1200" dirty="0"/>
        </a:p>
      </dsp:txBody>
      <dsp:txXfrm rot="10800000">
        <a:off x="1885695" y="3059123"/>
        <a:ext cx="4972743" cy="1176326"/>
      </dsp:txXfrm>
    </dsp:sp>
    <dsp:sp modelId="{B6DB6E3D-15C5-40C8-B44F-2DE361FF473F}">
      <dsp:nvSpPr>
        <dsp:cNvPr id="0" name=""/>
        <dsp:cNvSpPr/>
      </dsp:nvSpPr>
      <dsp:spPr>
        <a:xfrm>
          <a:off x="1032524" y="3057030"/>
          <a:ext cx="1176326" cy="1176326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1106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69" tIns="45485" rIns="90969" bIns="45485" numCol="1" anchor="t" anchorCtr="0" compatLnSpc="1">
            <a:prstTxWarp prst="textNoShape">
              <a:avLst/>
            </a:prstTxWarp>
          </a:bodyPr>
          <a:lstStyle>
            <a:lvl1pPr defTabSz="910361" eaLnBrk="1" hangingPunct="1"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60858" y="0"/>
            <a:ext cx="2951105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69" tIns="45485" rIns="90969" bIns="45485" numCol="1" anchor="t" anchorCtr="0" compatLnSpc="1">
            <a:prstTxWarp prst="textNoShape">
              <a:avLst/>
            </a:prstTxWarp>
          </a:bodyPr>
          <a:lstStyle>
            <a:lvl1pPr algn="r" defTabSz="910361" eaLnBrk="1" hangingPunct="1"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5387"/>
            <a:ext cx="2951106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69" tIns="45485" rIns="90969" bIns="45485" numCol="1" anchor="b" anchorCtr="0" compatLnSpc="1">
            <a:prstTxWarp prst="textNoShape">
              <a:avLst/>
            </a:prstTxWarp>
          </a:bodyPr>
          <a:lstStyle>
            <a:lvl1pPr defTabSz="910361" eaLnBrk="1" hangingPunct="1"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60858" y="9445387"/>
            <a:ext cx="2951105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69" tIns="45485" rIns="90969" bIns="45485" numCol="1" anchor="b" anchorCtr="0" compatLnSpc="1">
            <a:prstTxWarp prst="textNoShape">
              <a:avLst/>
            </a:prstTxWarp>
          </a:bodyPr>
          <a:lstStyle>
            <a:lvl1pPr algn="r" defTabSz="910361" eaLnBrk="1" hangingPunct="1"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defRPr>
            </a:lvl1pPr>
          </a:lstStyle>
          <a:p>
            <a:pPr>
              <a:defRPr/>
            </a:pPr>
            <a:fld id="{F97C8D1E-6AA6-4E25-BE16-14948D2236D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79302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1106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69" tIns="45485" rIns="90969" bIns="45485" numCol="1" anchor="t" anchorCtr="0" compatLnSpc="1">
            <a:prstTxWarp prst="textNoShape">
              <a:avLst/>
            </a:prstTxWarp>
          </a:bodyPr>
          <a:lstStyle>
            <a:lvl1pPr defTabSz="910361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60858" y="0"/>
            <a:ext cx="2951105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69" tIns="45485" rIns="90969" bIns="45485" numCol="1" anchor="t" anchorCtr="0" compatLnSpc="1">
            <a:prstTxWarp prst="textNoShape">
              <a:avLst/>
            </a:prstTxWarp>
          </a:bodyPr>
          <a:lstStyle>
            <a:lvl1pPr algn="r" defTabSz="910361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70463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157" y="4722694"/>
            <a:ext cx="4995652" cy="447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69" tIns="45485" rIns="90969" bIns="4548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5387"/>
            <a:ext cx="2951106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69" tIns="45485" rIns="90969" bIns="45485" numCol="1" anchor="b" anchorCtr="0" compatLnSpc="1">
            <a:prstTxWarp prst="textNoShape">
              <a:avLst/>
            </a:prstTxWarp>
          </a:bodyPr>
          <a:lstStyle>
            <a:lvl1pPr defTabSz="910361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60858" y="9445387"/>
            <a:ext cx="2951105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69" tIns="45485" rIns="90969" bIns="45485" numCol="1" anchor="b" anchorCtr="0" compatLnSpc="1">
            <a:prstTxWarp prst="textNoShape">
              <a:avLst/>
            </a:prstTxWarp>
          </a:bodyPr>
          <a:lstStyle>
            <a:lvl1pPr algn="r" defTabSz="910361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F4ADF198-8A58-4804-B8D3-E3D88FA15B6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08927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AC7EE-4913-4A7C-A682-29024913023F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45551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sv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sv-FI"/>
          </a:p>
        </p:txBody>
      </p:sp>
    </p:spTree>
    <p:extLst>
      <p:ext uri="{BB962C8B-B14F-4D97-AF65-F5344CB8AC3E}">
        <p14:creationId xmlns:p14="http://schemas.microsoft.com/office/powerpoint/2010/main" val="3643389309"/>
      </p:ext>
    </p:extLst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FI"/>
          </a:p>
        </p:txBody>
      </p:sp>
    </p:spTree>
    <p:extLst>
      <p:ext uri="{BB962C8B-B14F-4D97-AF65-F5344CB8AC3E}">
        <p14:creationId xmlns:p14="http://schemas.microsoft.com/office/powerpoint/2010/main" val="2731861933"/>
      </p:ext>
    </p:extLst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6563" y="274638"/>
            <a:ext cx="1817687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31913" y="274638"/>
            <a:ext cx="53022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FI"/>
          </a:p>
        </p:txBody>
      </p:sp>
    </p:spTree>
    <p:extLst>
      <p:ext uri="{BB962C8B-B14F-4D97-AF65-F5344CB8AC3E}">
        <p14:creationId xmlns:p14="http://schemas.microsoft.com/office/powerpoint/2010/main" val="2670764964"/>
      </p:ext>
    </p:extLst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913" y="274638"/>
            <a:ext cx="727233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76375" y="1600200"/>
            <a:ext cx="6840538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6375" y="3938588"/>
            <a:ext cx="6840538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FI"/>
          </a:p>
        </p:txBody>
      </p:sp>
    </p:spTree>
    <p:extLst>
      <p:ext uri="{BB962C8B-B14F-4D97-AF65-F5344CB8AC3E}">
        <p14:creationId xmlns:p14="http://schemas.microsoft.com/office/powerpoint/2010/main" val="4000276188"/>
      </p:ext>
    </p:extLst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331913" y="274638"/>
            <a:ext cx="7272337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FI"/>
          </a:p>
        </p:txBody>
      </p:sp>
    </p:spTree>
    <p:extLst>
      <p:ext uri="{BB962C8B-B14F-4D97-AF65-F5344CB8AC3E}">
        <p14:creationId xmlns:p14="http://schemas.microsoft.com/office/powerpoint/2010/main" val="1846880471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sv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FI"/>
          </a:p>
        </p:txBody>
      </p:sp>
    </p:spTree>
    <p:extLst>
      <p:ext uri="{BB962C8B-B14F-4D97-AF65-F5344CB8AC3E}">
        <p14:creationId xmlns:p14="http://schemas.microsoft.com/office/powerpoint/2010/main" val="252488000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1398421"/>
      </p:ext>
    </p:extLst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76375" y="1600200"/>
            <a:ext cx="334327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2050" y="1600200"/>
            <a:ext cx="334486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FI"/>
          </a:p>
        </p:txBody>
      </p:sp>
    </p:spTree>
    <p:extLst>
      <p:ext uri="{BB962C8B-B14F-4D97-AF65-F5344CB8AC3E}">
        <p14:creationId xmlns:p14="http://schemas.microsoft.com/office/powerpoint/2010/main" val="340664804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416824" cy="106613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sv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FI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1913" y="63087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710692AC-3692-463A-B32B-B45AD6F2AE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511686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FI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1913" y="63087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2D4EDE19-1ECD-47E9-92C4-864E907309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913942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2733398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6585076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FI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59928295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31913" y="274638"/>
            <a:ext cx="727233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76375" y="1628775"/>
            <a:ext cx="6840538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pic>
        <p:nvPicPr>
          <p:cNvPr id="1028" name="Picture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8" t="16901" r="198" b="42720"/>
          <a:stretch>
            <a:fillRect/>
          </a:stretch>
        </p:blipFill>
        <p:spPr bwMode="auto">
          <a:xfrm>
            <a:off x="0" y="0"/>
            <a:ext cx="9144000" cy="142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Connector 9"/>
          <p:cNvCxnSpPr/>
          <p:nvPr userDrawn="1"/>
        </p:nvCxnSpPr>
        <p:spPr>
          <a:xfrm>
            <a:off x="0" y="1430338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30" name="Picture 10" descr="aboamare_colour_300px.png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6200"/>
            <a:ext cx="1295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5" name="Rectangle 12"/>
          <p:cNvSpPr>
            <a:spLocks noChangeArrowheads="1"/>
          </p:cNvSpPr>
          <p:nvPr userDrawn="1"/>
        </p:nvSpPr>
        <p:spPr bwMode="auto">
          <a:xfrm>
            <a:off x="0" y="6338888"/>
            <a:ext cx="9144000" cy="515937"/>
          </a:xfrm>
          <a:prstGeom prst="rect">
            <a:avLst/>
          </a:prstGeom>
          <a:solidFill>
            <a:srgbClr val="1F497D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endParaRPr lang="sv-FI" altLang="en-US" smtClean="0">
              <a:solidFill>
                <a:srgbClr val="FFFFFF"/>
              </a:solidFill>
              <a:latin typeface="Calibri" pitchFamily="34" charset="0"/>
            </a:endParaRP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0" y="6342063"/>
            <a:ext cx="9144000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Footer Placeholder 4"/>
          <p:cNvSpPr txBox="1">
            <a:spLocks/>
          </p:cNvSpPr>
          <p:nvPr userDrawn="1"/>
        </p:nvSpPr>
        <p:spPr>
          <a:xfrm>
            <a:off x="0" y="6418263"/>
            <a:ext cx="91440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800" b="1"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sv-FI" smtClean="0"/>
              <a:t>www.aboamare.fi</a:t>
            </a:r>
            <a:endParaRPr lang="sv-FI" dirty="0"/>
          </a:p>
        </p:txBody>
      </p:sp>
      <p:pic>
        <p:nvPicPr>
          <p:cNvPr id="1034" name="Picture 15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6427788"/>
            <a:ext cx="936625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6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0" y="6427788"/>
            <a:ext cx="1244600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8316913" y="6356350"/>
            <a:ext cx="369887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6885F680-BE91-4781-A0E2-4741704FF45E}" type="slidenum">
              <a:rPr lang="sv-FI" smtClean="0"/>
              <a:pPr>
                <a:defRPr/>
              </a:pPr>
              <a:t>‹#›</a:t>
            </a:fld>
            <a:endParaRPr lang="sv-FI" dirty="0"/>
          </a:p>
        </p:txBody>
      </p:sp>
      <p:sp>
        <p:nvSpPr>
          <p:cNvPr id="20" name="Date Placeholder 3"/>
          <p:cNvSpPr txBox="1">
            <a:spLocks/>
          </p:cNvSpPr>
          <p:nvPr userDrawn="1"/>
        </p:nvSpPr>
        <p:spPr>
          <a:xfrm>
            <a:off x="403225" y="6413500"/>
            <a:ext cx="94615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63AF4458-21C1-409B-BF61-032E0E68D507}" type="datetime1">
              <a:rPr lang="sv-FI" smtClean="0"/>
              <a:pPr>
                <a:defRPr/>
              </a:pPr>
              <a:t>17.5.2016</a:t>
            </a:fld>
            <a:endParaRPr lang="sv-FI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8" r:id="rId5"/>
    <p:sldLayoutId id="2147483759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</p:sldLayoutIdLst>
  <p:transition advClick="0"/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v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Relationship Id="rId9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75856" y="2060848"/>
            <a:ext cx="5472608" cy="1470025"/>
          </a:xfrm>
        </p:spPr>
        <p:txBody>
          <a:bodyPr/>
          <a:lstStyle/>
          <a:p>
            <a:r>
              <a:rPr lang="fi-FI" dirty="0" err="1" smtClean="0"/>
              <a:t>Maritime</a:t>
            </a:r>
            <a:r>
              <a:rPr lang="fi-FI" dirty="0" smtClean="0"/>
              <a:t> R&amp;D  </a:t>
            </a:r>
            <a:r>
              <a:rPr lang="fi-FI" dirty="0" err="1" smtClean="0"/>
              <a:t>Activities</a:t>
            </a:r>
            <a:endParaRPr lang="sv-S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82940" y="3717032"/>
            <a:ext cx="5072608" cy="2880320"/>
          </a:xfrm>
        </p:spPr>
        <p:txBody>
          <a:bodyPr/>
          <a:lstStyle/>
          <a:p>
            <a:r>
              <a:rPr lang="fi-FI" sz="2000" dirty="0" smtClean="0"/>
              <a:t>Novia </a:t>
            </a:r>
            <a:r>
              <a:rPr lang="fi-FI" sz="2000" dirty="0" err="1" smtClean="0"/>
              <a:t>University</a:t>
            </a:r>
            <a:r>
              <a:rPr lang="fi-FI" sz="2000" dirty="0" smtClean="0"/>
              <a:t> of </a:t>
            </a:r>
            <a:r>
              <a:rPr lang="fi-FI" sz="2000" dirty="0" err="1" smtClean="0"/>
              <a:t>Applied</a:t>
            </a:r>
            <a:r>
              <a:rPr lang="fi-FI" sz="2000" dirty="0" smtClean="0"/>
              <a:t> Sciences</a:t>
            </a:r>
          </a:p>
          <a:p>
            <a:endParaRPr lang="fi-FI" sz="1400" dirty="0" smtClean="0"/>
          </a:p>
          <a:p>
            <a:endParaRPr lang="sv-SE" sz="1400" dirty="0"/>
          </a:p>
          <a:p>
            <a:r>
              <a:rPr lang="en-US" sz="1400" dirty="0"/>
              <a:t> </a:t>
            </a:r>
            <a:r>
              <a:rPr lang="en-US" sz="1400" b="1" dirty="0"/>
              <a:t>Meeting of the international Steering Committee for the Policy Area on Maritime Safety and Security of the EU Strategy for the Baltic Sea Region (EUSBSR) in Turku, Finland 17 – 18 May </a:t>
            </a:r>
            <a:r>
              <a:rPr lang="en-US" sz="1400" b="1" dirty="0" smtClean="0"/>
              <a:t>2016</a:t>
            </a:r>
          </a:p>
          <a:p>
            <a:endParaRPr lang="en-US" sz="1400" b="1" dirty="0" smtClean="0"/>
          </a:p>
          <a:p>
            <a:r>
              <a:rPr lang="en-US" sz="1400" dirty="0" smtClean="0"/>
              <a:t>Simulator Manager </a:t>
            </a:r>
            <a:r>
              <a:rPr lang="en-US" sz="1400" dirty="0" err="1" smtClean="0"/>
              <a:t>Ossi</a:t>
            </a:r>
            <a:r>
              <a:rPr lang="en-US" sz="1400" dirty="0" smtClean="0"/>
              <a:t> </a:t>
            </a:r>
            <a:r>
              <a:rPr lang="en-US" sz="1400" dirty="0" err="1" smtClean="0"/>
              <a:t>Westilä</a:t>
            </a:r>
            <a:endParaRPr lang="sv-SE" sz="1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39" y="1522411"/>
            <a:ext cx="3151717" cy="472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97139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133" y="274638"/>
            <a:ext cx="8069604" cy="1143000"/>
          </a:xfrm>
        </p:spPr>
        <p:txBody>
          <a:bodyPr/>
          <a:lstStyle/>
          <a:p>
            <a:r>
              <a:rPr lang="fi-FI" sz="4000" dirty="0" err="1" smtClean="0"/>
              <a:t>Maritime</a:t>
            </a:r>
            <a:r>
              <a:rPr lang="fi-FI" sz="4000" dirty="0" smtClean="0"/>
              <a:t> </a:t>
            </a:r>
            <a:r>
              <a:rPr lang="fi-FI" sz="4000" dirty="0" err="1" smtClean="0"/>
              <a:t>Simulation</a:t>
            </a:r>
            <a:r>
              <a:rPr lang="fi-FI" sz="4000" dirty="0" smtClean="0"/>
              <a:t> – R&amp;D </a:t>
            </a:r>
            <a:r>
              <a:rPr lang="fi-FI" sz="4000" dirty="0" err="1" smtClean="0"/>
              <a:t>activities</a:t>
            </a:r>
            <a:endParaRPr lang="sv-SE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077858"/>
              </p:ext>
            </p:extLst>
          </p:nvPr>
        </p:nvGraphicFramePr>
        <p:xfrm>
          <a:off x="604133" y="1628800"/>
          <a:ext cx="7920037" cy="4235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06169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5656" y="1772816"/>
            <a:ext cx="6840538" cy="4525963"/>
          </a:xfrm>
        </p:spPr>
        <p:txBody>
          <a:bodyPr/>
          <a:lstStyle/>
          <a:p>
            <a:r>
              <a:rPr lang="fi-FI" dirty="0" err="1" smtClean="0"/>
              <a:t>Past</a:t>
            </a:r>
            <a:r>
              <a:rPr lang="fi-FI" dirty="0" smtClean="0"/>
              <a:t> </a:t>
            </a:r>
            <a:r>
              <a:rPr lang="fi-FI" dirty="0" err="1" smtClean="0"/>
              <a:t>projects</a:t>
            </a:r>
            <a:endParaRPr lang="fi-FI" dirty="0" smtClean="0"/>
          </a:p>
          <a:p>
            <a:pPr lvl="1"/>
            <a:r>
              <a:rPr lang="fi-FI" dirty="0" smtClean="0"/>
              <a:t>MONALISA 2.0</a:t>
            </a:r>
          </a:p>
          <a:p>
            <a:pPr lvl="1"/>
            <a:r>
              <a:rPr lang="fi-FI" dirty="0" smtClean="0"/>
              <a:t>WINMOS</a:t>
            </a:r>
          </a:p>
          <a:p>
            <a:r>
              <a:rPr lang="fi-FI" dirty="0" err="1" smtClean="0"/>
              <a:t>Present</a:t>
            </a:r>
            <a:r>
              <a:rPr lang="fi-FI" dirty="0" smtClean="0"/>
              <a:t> </a:t>
            </a:r>
            <a:r>
              <a:rPr lang="fi-FI" dirty="0" err="1" smtClean="0"/>
              <a:t>projects</a:t>
            </a:r>
            <a:endParaRPr lang="fi-FI" dirty="0" smtClean="0"/>
          </a:p>
          <a:p>
            <a:pPr lvl="1"/>
            <a:r>
              <a:rPr lang="fi-FI" dirty="0" smtClean="0"/>
              <a:t>BONUS STORMWINDS</a:t>
            </a:r>
          </a:p>
          <a:p>
            <a:pPr lvl="1"/>
            <a:r>
              <a:rPr lang="fi-FI" dirty="0" smtClean="0"/>
              <a:t>STM </a:t>
            </a:r>
            <a:r>
              <a:rPr lang="fi-FI" dirty="0" err="1" smtClean="0"/>
              <a:t>Validation</a:t>
            </a:r>
            <a:endParaRPr lang="fi-FI" dirty="0" smtClean="0"/>
          </a:p>
          <a:p>
            <a:pPr lvl="1"/>
            <a:endParaRPr lang="sv-SE" dirty="0"/>
          </a:p>
        </p:txBody>
      </p:sp>
      <p:grpSp>
        <p:nvGrpSpPr>
          <p:cNvPr id="5" name="Group 4"/>
          <p:cNvGrpSpPr/>
          <p:nvPr/>
        </p:nvGrpSpPr>
        <p:grpSpPr>
          <a:xfrm>
            <a:off x="2627784" y="116632"/>
            <a:ext cx="5266824" cy="1176326"/>
            <a:chOff x="1620687" y="2092"/>
            <a:chExt cx="5266824" cy="1176326"/>
          </a:xfrm>
        </p:grpSpPr>
        <p:sp>
          <p:nvSpPr>
            <p:cNvPr id="7" name="Pentagon 6"/>
            <p:cNvSpPr/>
            <p:nvPr/>
          </p:nvSpPr>
          <p:spPr>
            <a:xfrm rot="10800000">
              <a:off x="1620687" y="2092"/>
              <a:ext cx="5266824" cy="1176326"/>
            </a:xfrm>
            <a:prstGeom prst="homePlat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Pentagon 4"/>
            <p:cNvSpPr/>
            <p:nvPr/>
          </p:nvSpPr>
          <p:spPr>
            <a:xfrm rot="21600000">
              <a:off x="1914768" y="2092"/>
              <a:ext cx="4972743" cy="117632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18727" tIns="72390" rIns="135128" bIns="72390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i-FI" sz="1900" kern="1200" dirty="0" smtClean="0"/>
                <a:t>R&amp;D in </a:t>
              </a:r>
              <a:r>
                <a:rPr lang="fi-FI" sz="1900" kern="1200" dirty="0" err="1" smtClean="0"/>
                <a:t>simulated</a:t>
              </a:r>
              <a:r>
                <a:rPr lang="fi-FI" sz="1900" kern="1200" dirty="0" smtClean="0"/>
                <a:t> </a:t>
              </a:r>
              <a:r>
                <a:rPr lang="fi-FI" sz="1900" kern="1200" dirty="0" err="1" smtClean="0"/>
                <a:t>environment</a:t>
              </a:r>
              <a:endParaRPr lang="sv-SE" sz="1900" kern="1200" dirty="0"/>
            </a:p>
          </p:txBody>
        </p:sp>
      </p:grpSp>
      <p:sp>
        <p:nvSpPr>
          <p:cNvPr id="6" name="Oval 5"/>
          <p:cNvSpPr/>
          <p:nvPr/>
        </p:nvSpPr>
        <p:spPr>
          <a:xfrm>
            <a:off x="1949926" y="114540"/>
            <a:ext cx="1176326" cy="1176326"/>
          </a:xfrm>
          <a:prstGeom prst="ellipse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7000" b="-17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217156722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628775"/>
            <a:ext cx="7777361" cy="4525963"/>
          </a:xfrm>
        </p:spPr>
        <p:txBody>
          <a:bodyPr/>
          <a:lstStyle/>
          <a:p>
            <a:r>
              <a:rPr lang="fi-FI" dirty="0" err="1" smtClean="0"/>
              <a:t>Past</a:t>
            </a:r>
            <a:r>
              <a:rPr lang="fi-FI" dirty="0" smtClean="0"/>
              <a:t> </a:t>
            </a:r>
            <a:r>
              <a:rPr lang="fi-FI" dirty="0" err="1" smtClean="0"/>
              <a:t>projects</a:t>
            </a:r>
            <a:endParaRPr lang="fi-FI" dirty="0" smtClean="0"/>
          </a:p>
          <a:p>
            <a:pPr lvl="1"/>
            <a:r>
              <a:rPr lang="fi-FI" dirty="0" smtClean="0"/>
              <a:t>WINMOS</a:t>
            </a:r>
          </a:p>
          <a:p>
            <a:r>
              <a:rPr lang="fi-FI" dirty="0" err="1" smtClean="0"/>
              <a:t>Present</a:t>
            </a:r>
            <a:r>
              <a:rPr lang="fi-FI" dirty="0" smtClean="0"/>
              <a:t> </a:t>
            </a:r>
            <a:r>
              <a:rPr lang="fi-FI" dirty="0" err="1" smtClean="0"/>
              <a:t>projects</a:t>
            </a:r>
            <a:endParaRPr lang="fi-FI" dirty="0" smtClean="0"/>
          </a:p>
          <a:p>
            <a:pPr lvl="1"/>
            <a:r>
              <a:rPr lang="fi-FI" dirty="0" err="1" smtClean="0"/>
              <a:t>Arctic</a:t>
            </a:r>
            <a:r>
              <a:rPr lang="fi-FI" dirty="0" smtClean="0"/>
              <a:t> Simulator Training Program (ASTP)</a:t>
            </a:r>
          </a:p>
          <a:p>
            <a:r>
              <a:rPr lang="fi-FI" dirty="0" err="1" smtClean="0"/>
              <a:t>Sent</a:t>
            </a:r>
            <a:r>
              <a:rPr lang="fi-FI" dirty="0" smtClean="0"/>
              <a:t> </a:t>
            </a:r>
            <a:r>
              <a:rPr lang="fi-FI" dirty="0" err="1" smtClean="0"/>
              <a:t>applications</a:t>
            </a:r>
            <a:endParaRPr lang="fi-FI" dirty="0" smtClean="0"/>
          </a:p>
          <a:p>
            <a:pPr lvl="1"/>
            <a:r>
              <a:rPr lang="fi-FI" dirty="0" smtClean="0"/>
              <a:t>WINMOS 2.0, </a:t>
            </a:r>
          </a:p>
          <a:p>
            <a:pPr lvl="1"/>
            <a:r>
              <a:rPr lang="en-US" dirty="0" smtClean="0"/>
              <a:t>Multidisciplinary </a:t>
            </a:r>
            <a:r>
              <a:rPr lang="en-US" dirty="0"/>
              <a:t>Research Project of Maritime Training </a:t>
            </a:r>
            <a:r>
              <a:rPr lang="en-US" dirty="0" smtClean="0"/>
              <a:t>Simulator (SIMRE), </a:t>
            </a:r>
          </a:p>
          <a:p>
            <a:pPr lvl="1"/>
            <a:r>
              <a:rPr lang="en-US" dirty="0" smtClean="0"/>
              <a:t>INES</a:t>
            </a:r>
            <a:endParaRPr lang="sv-SE" dirty="0"/>
          </a:p>
          <a:p>
            <a:endParaRPr lang="sv-SE" dirty="0"/>
          </a:p>
        </p:txBody>
      </p:sp>
      <p:grpSp>
        <p:nvGrpSpPr>
          <p:cNvPr id="4" name="Group 3"/>
          <p:cNvGrpSpPr/>
          <p:nvPr/>
        </p:nvGrpSpPr>
        <p:grpSpPr>
          <a:xfrm>
            <a:off x="2855907" y="151463"/>
            <a:ext cx="5266824" cy="1176326"/>
            <a:chOff x="1620687" y="1529561"/>
            <a:chExt cx="5266824" cy="1176326"/>
          </a:xfrm>
        </p:grpSpPr>
        <p:sp>
          <p:nvSpPr>
            <p:cNvPr id="6" name="Pentagon 5"/>
            <p:cNvSpPr/>
            <p:nvPr/>
          </p:nvSpPr>
          <p:spPr>
            <a:xfrm rot="10800000">
              <a:off x="1620687" y="1529561"/>
              <a:ext cx="5266824" cy="1176326"/>
            </a:xfrm>
            <a:prstGeom prst="homePlat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shade val="80000"/>
                <a:hueOff val="0"/>
                <a:satOff val="-16910"/>
                <a:lumOff val="16907"/>
                <a:alphaOff val="0"/>
              </a:schemeClr>
            </a:fillRef>
            <a:effectRef idx="0">
              <a:schemeClr val="accent6">
                <a:shade val="80000"/>
                <a:hueOff val="0"/>
                <a:satOff val="-16910"/>
                <a:lumOff val="1690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Pentagon 4"/>
            <p:cNvSpPr/>
            <p:nvPr/>
          </p:nvSpPr>
          <p:spPr>
            <a:xfrm rot="21600000">
              <a:off x="1914768" y="1529561"/>
              <a:ext cx="4972743" cy="117632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18727" tIns="72390" rIns="135128" bIns="72390" numCol="1" spcCol="127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i-FI" sz="1900" kern="1200" dirty="0" err="1" smtClean="0"/>
                <a:t>Development</a:t>
              </a:r>
              <a:r>
                <a:rPr lang="fi-FI" sz="1900" kern="1200" dirty="0" smtClean="0"/>
                <a:t> of </a:t>
              </a:r>
              <a:r>
                <a:rPr lang="fi-FI" sz="1900" kern="1200" dirty="0" err="1" smtClean="0"/>
                <a:t>simulator</a:t>
              </a:r>
              <a:r>
                <a:rPr lang="fi-FI" sz="1900" kern="1200" dirty="0" smtClean="0"/>
                <a:t> </a:t>
              </a:r>
              <a:r>
                <a:rPr lang="fi-FI" sz="1900" kern="1200" dirty="0" err="1" smtClean="0"/>
                <a:t>environment</a:t>
              </a:r>
              <a:r>
                <a:rPr lang="fi-FI" sz="1900" kern="1200" dirty="0" smtClean="0"/>
                <a:t> and </a:t>
              </a:r>
              <a:r>
                <a:rPr lang="fi-FI" sz="1900" kern="1200" dirty="0" err="1" smtClean="0"/>
                <a:t>pedagogical</a:t>
              </a:r>
              <a:r>
                <a:rPr lang="fi-FI" sz="1900" kern="1200" dirty="0" smtClean="0"/>
                <a:t> </a:t>
              </a:r>
              <a:r>
                <a:rPr lang="fi-FI" sz="1900" kern="1200" dirty="0" err="1" smtClean="0"/>
                <a:t>competence</a:t>
              </a:r>
              <a:endParaRPr lang="sv-SE" sz="1900" kern="1200" dirty="0" smtClean="0"/>
            </a:p>
            <a:p>
              <a:pPr lvl="0" algn="ctr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sv-SE" sz="1900" kern="1200" dirty="0"/>
            </a:p>
          </p:txBody>
        </p:sp>
      </p:grpSp>
      <p:sp>
        <p:nvSpPr>
          <p:cNvPr id="5" name="Oval 4"/>
          <p:cNvSpPr/>
          <p:nvPr/>
        </p:nvSpPr>
        <p:spPr>
          <a:xfrm>
            <a:off x="2267744" y="116632"/>
            <a:ext cx="1176326" cy="1176326"/>
          </a:xfrm>
          <a:prstGeom prst="ellipse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tint val="50000"/>
              <a:hueOff val="0"/>
              <a:satOff val="-866"/>
              <a:lumOff val="707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218372205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628775"/>
            <a:ext cx="7777361" cy="4525963"/>
          </a:xfrm>
        </p:spPr>
        <p:txBody>
          <a:bodyPr/>
          <a:lstStyle/>
          <a:p>
            <a:r>
              <a:rPr lang="fi-FI" dirty="0" err="1" smtClean="0"/>
              <a:t>Past</a:t>
            </a:r>
            <a:r>
              <a:rPr lang="fi-FI" dirty="0" smtClean="0"/>
              <a:t> </a:t>
            </a:r>
            <a:r>
              <a:rPr lang="fi-FI" dirty="0" err="1" smtClean="0"/>
              <a:t>projects</a:t>
            </a:r>
            <a:endParaRPr lang="fi-FI" dirty="0" smtClean="0"/>
          </a:p>
          <a:p>
            <a:pPr lvl="1"/>
            <a:r>
              <a:rPr lang="fi-FI" dirty="0" err="1" smtClean="0"/>
              <a:t>VesselTRIAGE</a:t>
            </a:r>
            <a:endParaRPr lang="fi-FI" dirty="0" smtClean="0"/>
          </a:p>
          <a:p>
            <a:r>
              <a:rPr lang="fi-FI" dirty="0" err="1" smtClean="0"/>
              <a:t>Present</a:t>
            </a:r>
            <a:r>
              <a:rPr lang="fi-FI" dirty="0" smtClean="0"/>
              <a:t> </a:t>
            </a:r>
            <a:r>
              <a:rPr lang="fi-FI" dirty="0" err="1" smtClean="0"/>
              <a:t>projects</a:t>
            </a:r>
            <a:endParaRPr lang="fi-FI" dirty="0" smtClean="0"/>
          </a:p>
          <a:p>
            <a:pPr lvl="1"/>
            <a:r>
              <a:rPr lang="fi-FI" dirty="0" err="1" smtClean="0"/>
              <a:t>ChemSAR</a:t>
            </a:r>
            <a:endParaRPr lang="fi-FI" dirty="0" smtClean="0"/>
          </a:p>
          <a:p>
            <a:pPr lvl="1"/>
            <a:r>
              <a:rPr lang="fi-FI" dirty="0" err="1" smtClean="0"/>
              <a:t>Seacluster</a:t>
            </a:r>
            <a:r>
              <a:rPr lang="fi-FI" dirty="0" smtClean="0"/>
              <a:t> </a:t>
            </a:r>
            <a:r>
              <a:rPr lang="fi-FI" dirty="0" err="1" smtClean="0"/>
              <a:t>Specialist</a:t>
            </a:r>
            <a:r>
              <a:rPr lang="fi-FI" dirty="0" smtClean="0"/>
              <a:t> </a:t>
            </a:r>
            <a:r>
              <a:rPr lang="fi-FI" dirty="0" err="1" smtClean="0"/>
              <a:t>Education</a:t>
            </a:r>
            <a:r>
              <a:rPr lang="fi-FI" dirty="0" smtClean="0"/>
              <a:t> </a:t>
            </a:r>
          </a:p>
          <a:p>
            <a:r>
              <a:rPr lang="fi-FI" dirty="0" err="1" smtClean="0"/>
              <a:t>Upcoming</a:t>
            </a:r>
            <a:r>
              <a:rPr lang="fi-FI" dirty="0" smtClean="0"/>
              <a:t> </a:t>
            </a:r>
            <a:r>
              <a:rPr lang="fi-FI" dirty="0" err="1" smtClean="0"/>
              <a:t>projects</a:t>
            </a:r>
            <a:endParaRPr lang="fi-FI" dirty="0" smtClean="0"/>
          </a:p>
          <a:p>
            <a:pPr lvl="1"/>
            <a:r>
              <a:rPr lang="fi-FI" dirty="0" smtClean="0"/>
              <a:t>Smart Ferry </a:t>
            </a:r>
            <a:r>
              <a:rPr lang="fi-FI" dirty="0" err="1" smtClean="0"/>
              <a:t>Concept</a:t>
            </a:r>
            <a:endParaRPr lang="fi-FI" dirty="0"/>
          </a:p>
          <a:p>
            <a:endParaRPr lang="sv-SE" dirty="0"/>
          </a:p>
        </p:txBody>
      </p:sp>
      <p:grpSp>
        <p:nvGrpSpPr>
          <p:cNvPr id="8" name="Group 7"/>
          <p:cNvGrpSpPr/>
          <p:nvPr/>
        </p:nvGrpSpPr>
        <p:grpSpPr>
          <a:xfrm>
            <a:off x="2555776" y="116632"/>
            <a:ext cx="5266824" cy="1176326"/>
            <a:chOff x="1591614" y="3059123"/>
            <a:chExt cx="5266824" cy="1176326"/>
          </a:xfrm>
        </p:grpSpPr>
        <p:sp>
          <p:nvSpPr>
            <p:cNvPr id="10" name="Pentagon 9"/>
            <p:cNvSpPr/>
            <p:nvPr/>
          </p:nvSpPr>
          <p:spPr>
            <a:xfrm rot="10800000">
              <a:off x="1591614" y="3059123"/>
              <a:ext cx="5266824" cy="1176326"/>
            </a:xfrm>
            <a:prstGeom prst="homePlat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shade val="80000"/>
                <a:hueOff val="0"/>
                <a:satOff val="-33821"/>
                <a:lumOff val="33815"/>
                <a:alphaOff val="0"/>
              </a:schemeClr>
            </a:fillRef>
            <a:effectRef idx="0">
              <a:schemeClr val="accent6">
                <a:shade val="80000"/>
                <a:hueOff val="0"/>
                <a:satOff val="-33821"/>
                <a:lumOff val="3381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Pentagon 4"/>
            <p:cNvSpPr/>
            <p:nvPr/>
          </p:nvSpPr>
          <p:spPr>
            <a:xfrm rot="21600000">
              <a:off x="1885695" y="3059123"/>
              <a:ext cx="4972743" cy="117632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18727" tIns="72390" rIns="135128" bIns="72390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i-FI" sz="1900" kern="1200" dirty="0" err="1" smtClean="0"/>
                <a:t>Other</a:t>
              </a:r>
              <a:r>
                <a:rPr lang="fi-FI" sz="1900" kern="1200" dirty="0" smtClean="0"/>
                <a:t> </a:t>
              </a:r>
              <a:r>
                <a:rPr lang="fi-FI" sz="1900" kern="1200" dirty="0" err="1" smtClean="0"/>
                <a:t>topics</a:t>
              </a:r>
              <a:r>
                <a:rPr lang="fi-FI" sz="1900" kern="1200" dirty="0" smtClean="0"/>
                <a:t>; </a:t>
              </a:r>
              <a:r>
                <a:rPr lang="fi-FI" sz="1900" kern="1200" dirty="0" err="1" smtClean="0"/>
                <a:t>maritime</a:t>
              </a:r>
              <a:r>
                <a:rPr lang="fi-FI" sz="1900" kern="1200" dirty="0" smtClean="0"/>
                <a:t> </a:t>
              </a:r>
              <a:r>
                <a:rPr lang="fi-FI" sz="1900" kern="1200" dirty="0" err="1" smtClean="0"/>
                <a:t>traffic</a:t>
              </a:r>
              <a:r>
                <a:rPr lang="fi-FI" sz="1900" kern="1200" dirty="0" smtClean="0"/>
                <a:t>, </a:t>
              </a:r>
              <a:r>
                <a:rPr lang="fi-FI" sz="1900" kern="1200" dirty="0" err="1" smtClean="0"/>
                <a:t>new</a:t>
              </a:r>
              <a:r>
                <a:rPr lang="fi-FI" sz="1900" kern="1200" dirty="0" smtClean="0"/>
                <a:t> </a:t>
              </a:r>
              <a:r>
                <a:rPr lang="fi-FI" sz="1900" kern="1200" dirty="0" err="1" smtClean="0"/>
                <a:t>technology</a:t>
              </a:r>
              <a:r>
                <a:rPr lang="fi-FI" sz="1900" kern="1200" dirty="0" smtClean="0"/>
                <a:t>, </a:t>
              </a:r>
              <a:r>
                <a:rPr lang="fi-FI" sz="1900" kern="1200" dirty="0" err="1" smtClean="0"/>
                <a:t>maritime</a:t>
              </a:r>
              <a:r>
                <a:rPr lang="fi-FI" sz="1900" kern="1200" dirty="0" smtClean="0"/>
                <a:t> </a:t>
              </a:r>
              <a:r>
                <a:rPr lang="fi-FI" sz="1900" kern="1200" dirty="0" err="1" smtClean="0"/>
                <a:t>safety</a:t>
              </a:r>
              <a:endParaRPr lang="sv-SE" sz="1900" kern="1200" dirty="0"/>
            </a:p>
          </p:txBody>
        </p:sp>
      </p:grpSp>
      <p:sp>
        <p:nvSpPr>
          <p:cNvPr id="9" name="Oval 8"/>
          <p:cNvSpPr/>
          <p:nvPr/>
        </p:nvSpPr>
        <p:spPr>
          <a:xfrm>
            <a:off x="1996686" y="114539"/>
            <a:ext cx="1176326" cy="1176326"/>
          </a:xfrm>
          <a:prstGeom prst="ellipse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tint val="50000"/>
              <a:hueOff val="0"/>
              <a:satOff val="-1731"/>
              <a:lumOff val="14139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28055108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Arctic</a:t>
            </a:r>
            <a:r>
              <a:rPr lang="fi-FI" dirty="0" smtClean="0"/>
              <a:t> Simulator Training Program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23529" y="1628800"/>
            <a:ext cx="4814010" cy="4525963"/>
          </a:xfrm>
        </p:spPr>
        <p:txBody>
          <a:bodyPr>
            <a:normAutofit fontScale="85000" lnSpcReduction="10000"/>
          </a:bodyPr>
          <a:lstStyle/>
          <a:p>
            <a:r>
              <a:rPr lang="fi-FI" dirty="0" smtClean="0"/>
              <a:t>11/2015 – 3/2017</a:t>
            </a:r>
            <a:endParaRPr lang="sv-SE" dirty="0" smtClean="0"/>
          </a:p>
          <a:p>
            <a:r>
              <a:rPr lang="sv-SE" dirty="0" smtClean="0"/>
              <a:t>A </a:t>
            </a:r>
            <a:r>
              <a:rPr lang="sv-SE" dirty="0" err="1" smtClean="0"/>
              <a:t>next</a:t>
            </a:r>
            <a:r>
              <a:rPr lang="sv-SE" dirty="0" smtClean="0"/>
              <a:t> generations </a:t>
            </a:r>
            <a:r>
              <a:rPr lang="sv-SE" dirty="0" err="1" smtClean="0"/>
              <a:t>ice</a:t>
            </a:r>
            <a:r>
              <a:rPr lang="sv-SE" dirty="0" smtClean="0"/>
              <a:t> simulator </a:t>
            </a:r>
            <a:r>
              <a:rPr lang="sv-SE" dirty="0" err="1" smtClean="0"/>
              <a:t>are</a:t>
            </a:r>
            <a:r>
              <a:rPr lang="sv-SE" dirty="0" smtClean="0"/>
              <a:t> </a:t>
            </a:r>
            <a:r>
              <a:rPr lang="sv-SE" dirty="0" err="1" smtClean="0"/>
              <a:t>being</a:t>
            </a:r>
            <a:r>
              <a:rPr lang="sv-SE" dirty="0" smtClean="0"/>
              <a:t> </a:t>
            </a:r>
            <a:r>
              <a:rPr lang="sv-SE" dirty="0" err="1" smtClean="0"/>
              <a:t>developed</a:t>
            </a:r>
            <a:r>
              <a:rPr lang="sv-SE" dirty="0" smtClean="0"/>
              <a:t> </a:t>
            </a:r>
          </a:p>
          <a:p>
            <a:r>
              <a:rPr lang="sv-SE" dirty="0" smtClean="0"/>
              <a:t>In </a:t>
            </a:r>
            <a:r>
              <a:rPr lang="sv-SE" dirty="0" err="1" smtClean="0"/>
              <a:t>cooperation</a:t>
            </a:r>
            <a:r>
              <a:rPr lang="sv-SE" dirty="0" smtClean="0"/>
              <a:t> </a:t>
            </a:r>
            <a:r>
              <a:rPr lang="sv-SE" dirty="0" err="1" smtClean="0"/>
              <a:t>with</a:t>
            </a:r>
            <a:r>
              <a:rPr lang="sv-SE" dirty="0" smtClean="0"/>
              <a:t> </a:t>
            </a:r>
            <a:r>
              <a:rPr lang="sv-SE" dirty="0" err="1" smtClean="0"/>
              <a:t>several</a:t>
            </a:r>
            <a:r>
              <a:rPr lang="sv-SE" dirty="0" smtClean="0"/>
              <a:t> </a:t>
            </a:r>
            <a:r>
              <a:rPr lang="sv-SE" dirty="0" err="1" smtClean="0"/>
              <a:t>Finnish</a:t>
            </a:r>
            <a:r>
              <a:rPr lang="sv-SE" dirty="0" smtClean="0"/>
              <a:t> </a:t>
            </a:r>
            <a:r>
              <a:rPr lang="sv-SE" dirty="0" err="1" smtClean="0"/>
              <a:t>companies</a:t>
            </a:r>
            <a:r>
              <a:rPr lang="sv-SE" dirty="0" smtClean="0"/>
              <a:t> and research organisations</a:t>
            </a:r>
          </a:p>
          <a:p>
            <a:r>
              <a:rPr lang="sv-SE" dirty="0" err="1" smtClean="0"/>
              <a:t>Funded</a:t>
            </a:r>
            <a:r>
              <a:rPr lang="sv-SE" dirty="0" smtClean="0"/>
              <a:t> by </a:t>
            </a:r>
            <a:r>
              <a:rPr lang="sv-SE" dirty="0" err="1" smtClean="0"/>
              <a:t>Novia</a:t>
            </a:r>
            <a:r>
              <a:rPr lang="sv-SE" dirty="0" smtClean="0"/>
              <a:t>, </a:t>
            </a:r>
            <a:r>
              <a:rPr lang="sv-SE" dirty="0" err="1" smtClean="0"/>
              <a:t>Aboa</a:t>
            </a:r>
            <a:r>
              <a:rPr lang="sv-SE" dirty="0" smtClean="0"/>
              <a:t> </a:t>
            </a:r>
            <a:r>
              <a:rPr lang="sv-SE" dirty="0" err="1" smtClean="0"/>
              <a:t>Mare</a:t>
            </a:r>
            <a:r>
              <a:rPr lang="sv-SE" dirty="0" smtClean="0"/>
              <a:t> Ab and </a:t>
            </a:r>
            <a:r>
              <a:rPr lang="sv-SE" dirty="0" err="1" smtClean="0"/>
              <a:t>several</a:t>
            </a:r>
            <a:r>
              <a:rPr lang="sv-SE" dirty="0" smtClean="0"/>
              <a:t> </a:t>
            </a:r>
            <a:r>
              <a:rPr lang="sv-SE" dirty="0" err="1" smtClean="0"/>
              <a:t>Finnish</a:t>
            </a:r>
            <a:r>
              <a:rPr lang="sv-SE" dirty="0" smtClean="0"/>
              <a:t> shipping </a:t>
            </a:r>
            <a:r>
              <a:rPr lang="sv-SE" dirty="0" err="1" smtClean="0"/>
              <a:t>companies</a:t>
            </a:r>
            <a:endParaRPr lang="sv-SE" dirty="0"/>
          </a:p>
        </p:txBody>
      </p:sp>
      <p:pic>
        <p:nvPicPr>
          <p:cNvPr id="5" name="Picture 13" descr="https://upload.wikimedia.org/wikipedia/commons/thumb/d/df/Aker_Arctic_logo.svg/500px-Aker_Arctic_logo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8184" y="1549191"/>
            <a:ext cx="1917700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1" descr="Image Soft O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8184" y="2593646"/>
            <a:ext cx="275272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8184" y="2086342"/>
            <a:ext cx="1506538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6383" y="4090329"/>
            <a:ext cx="1659204" cy="1586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802" y="4731680"/>
            <a:ext cx="2230105" cy="593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C:\Users\MirvaSalokorpi\Documents\GroupWise\A_SHIPPING logo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434" y="5535637"/>
            <a:ext cx="3376612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D:\Navi Logo\CMYK\FÄRG\FÄRGcmyk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867" y="3327496"/>
            <a:ext cx="1259632" cy="1049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7065" y="3254499"/>
            <a:ext cx="1617663" cy="84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255450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Smart Ferry </a:t>
            </a:r>
            <a:r>
              <a:rPr lang="fi-FI" dirty="0" err="1" smtClean="0"/>
              <a:t>Concept</a:t>
            </a:r>
            <a:endParaRPr lang="sv-SE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385091" y="1497471"/>
            <a:ext cx="4299082" cy="4525963"/>
          </a:xfrm>
        </p:spPr>
        <p:txBody>
          <a:bodyPr/>
          <a:lstStyle/>
          <a:p>
            <a:r>
              <a:rPr lang="fi-FI" dirty="0" err="1" smtClean="0"/>
              <a:t>Unmanned</a:t>
            </a:r>
            <a:r>
              <a:rPr lang="fi-FI" dirty="0" smtClean="0"/>
              <a:t> </a:t>
            </a:r>
            <a:r>
              <a:rPr lang="fi-FI" dirty="0" err="1" smtClean="0"/>
              <a:t>passenger</a:t>
            </a:r>
            <a:r>
              <a:rPr lang="fi-FI" dirty="0" smtClean="0"/>
              <a:t> </a:t>
            </a:r>
            <a:r>
              <a:rPr lang="fi-FI" dirty="0" err="1" smtClean="0"/>
              <a:t>ferry</a:t>
            </a:r>
            <a:r>
              <a:rPr lang="fi-FI" dirty="0" smtClean="0"/>
              <a:t> &amp; </a:t>
            </a:r>
            <a:r>
              <a:rPr lang="fi-FI" dirty="0" err="1" smtClean="0"/>
              <a:t>automated</a:t>
            </a:r>
            <a:r>
              <a:rPr lang="fi-FI" dirty="0" smtClean="0"/>
              <a:t> </a:t>
            </a:r>
            <a:r>
              <a:rPr lang="fi-FI" dirty="0" err="1" smtClean="0"/>
              <a:t>water</a:t>
            </a:r>
            <a:r>
              <a:rPr lang="fi-FI" dirty="0" smtClean="0"/>
              <a:t> </a:t>
            </a:r>
            <a:r>
              <a:rPr lang="fi-FI" dirty="0" err="1" smtClean="0"/>
              <a:t>traffic</a:t>
            </a:r>
            <a:r>
              <a:rPr lang="fi-FI" dirty="0" smtClean="0"/>
              <a:t> </a:t>
            </a:r>
          </a:p>
          <a:p>
            <a:r>
              <a:rPr lang="fi-FI" dirty="0" err="1" smtClean="0"/>
              <a:t>Topics</a:t>
            </a:r>
            <a:r>
              <a:rPr lang="fi-FI" dirty="0" smtClean="0"/>
              <a:t> in </a:t>
            </a:r>
            <a:r>
              <a:rPr lang="fi-FI" dirty="0" err="1" smtClean="0"/>
              <a:t>the</a:t>
            </a:r>
            <a:r>
              <a:rPr lang="fi-FI" dirty="0" smtClean="0"/>
              <a:t> </a:t>
            </a:r>
            <a:r>
              <a:rPr lang="fi-FI" dirty="0" err="1" smtClean="0"/>
              <a:t>first</a:t>
            </a:r>
            <a:r>
              <a:rPr lang="fi-FI" dirty="0" smtClean="0"/>
              <a:t> </a:t>
            </a:r>
            <a:r>
              <a:rPr lang="fi-FI" dirty="0" err="1" smtClean="0"/>
              <a:t>phase</a:t>
            </a:r>
            <a:endParaRPr lang="fi-FI" dirty="0" smtClean="0"/>
          </a:p>
          <a:p>
            <a:pPr lvl="1"/>
            <a:r>
              <a:rPr lang="fi-FI" dirty="0" err="1" smtClean="0"/>
              <a:t>Concept</a:t>
            </a:r>
            <a:r>
              <a:rPr lang="fi-FI" dirty="0" smtClean="0"/>
              <a:t> design</a:t>
            </a:r>
          </a:p>
          <a:p>
            <a:pPr lvl="1"/>
            <a:r>
              <a:rPr lang="fi-FI" dirty="0" err="1" smtClean="0"/>
              <a:t>Studies</a:t>
            </a:r>
            <a:r>
              <a:rPr lang="fi-FI" dirty="0" smtClean="0"/>
              <a:t> on </a:t>
            </a:r>
            <a:r>
              <a:rPr lang="fi-FI" dirty="0" err="1" smtClean="0"/>
              <a:t>safety</a:t>
            </a:r>
            <a:r>
              <a:rPr lang="fi-FI" dirty="0" smtClean="0"/>
              <a:t>, </a:t>
            </a:r>
            <a:r>
              <a:rPr lang="fi-FI" dirty="0" err="1" smtClean="0"/>
              <a:t>legal</a:t>
            </a:r>
            <a:r>
              <a:rPr lang="fi-FI" dirty="0" smtClean="0"/>
              <a:t> </a:t>
            </a:r>
            <a:r>
              <a:rPr lang="fi-FI" dirty="0" err="1" smtClean="0"/>
              <a:t>aspects</a:t>
            </a:r>
            <a:r>
              <a:rPr lang="fi-FI" dirty="0" smtClean="0"/>
              <a:t>, </a:t>
            </a:r>
            <a:r>
              <a:rPr lang="fi-FI" dirty="0" err="1" smtClean="0"/>
              <a:t>distance</a:t>
            </a:r>
            <a:r>
              <a:rPr lang="fi-FI" dirty="0" smtClean="0"/>
              <a:t> </a:t>
            </a:r>
            <a:r>
              <a:rPr lang="fi-FI" dirty="0" err="1" smtClean="0"/>
              <a:t>operation</a:t>
            </a:r>
            <a:r>
              <a:rPr lang="fi-FI" dirty="0" smtClean="0"/>
              <a:t> &amp; </a:t>
            </a:r>
            <a:r>
              <a:rPr lang="fi-FI" dirty="0" err="1" smtClean="0"/>
              <a:t>energy</a:t>
            </a:r>
            <a:r>
              <a:rPr lang="fi-FI" dirty="0" smtClean="0"/>
              <a:t> </a:t>
            </a:r>
            <a:r>
              <a:rPr lang="fi-FI" dirty="0" err="1" smtClean="0"/>
              <a:t>solutions</a:t>
            </a:r>
            <a:endParaRPr lang="fi-FI" dirty="0"/>
          </a:p>
          <a:p>
            <a:r>
              <a:rPr lang="fi-FI" dirty="0" smtClean="0"/>
              <a:t>Construction of </a:t>
            </a:r>
            <a:r>
              <a:rPr lang="fi-FI" dirty="0" err="1" smtClean="0"/>
              <a:t>the</a:t>
            </a:r>
            <a:r>
              <a:rPr lang="fi-FI" dirty="0" smtClean="0"/>
              <a:t> </a:t>
            </a:r>
            <a:r>
              <a:rPr lang="fi-FI" dirty="0" err="1" smtClean="0"/>
              <a:t>pilot</a:t>
            </a:r>
            <a:r>
              <a:rPr lang="fi-FI" dirty="0" smtClean="0"/>
              <a:t> </a:t>
            </a:r>
            <a:r>
              <a:rPr lang="fi-FI" dirty="0" err="1" smtClean="0"/>
              <a:t>ferry</a:t>
            </a:r>
            <a:r>
              <a:rPr lang="fi-FI" dirty="0" smtClean="0"/>
              <a:t> </a:t>
            </a:r>
            <a:r>
              <a:rPr lang="fi-FI" dirty="0" err="1" smtClean="0"/>
              <a:t>will</a:t>
            </a:r>
            <a:r>
              <a:rPr lang="fi-FI" dirty="0" smtClean="0"/>
              <a:t> </a:t>
            </a:r>
            <a:r>
              <a:rPr lang="fi-FI" dirty="0" err="1" smtClean="0"/>
              <a:t>start</a:t>
            </a:r>
            <a:r>
              <a:rPr lang="fi-FI" dirty="0" smtClean="0"/>
              <a:t> </a:t>
            </a:r>
            <a:r>
              <a:rPr lang="fi-FI" dirty="0" err="1" smtClean="0"/>
              <a:t>asap</a:t>
            </a:r>
            <a:r>
              <a:rPr lang="fi-FI" dirty="0" smtClean="0"/>
              <a:t>!</a:t>
            </a:r>
            <a:endParaRPr lang="sv-SE" dirty="0"/>
          </a:p>
        </p:txBody>
      </p:sp>
      <p:grpSp>
        <p:nvGrpSpPr>
          <p:cNvPr id="6" name="Ryhmä 18"/>
          <p:cNvGrpSpPr/>
          <p:nvPr/>
        </p:nvGrpSpPr>
        <p:grpSpPr>
          <a:xfrm>
            <a:off x="299877" y="3106487"/>
            <a:ext cx="3833117" cy="3019676"/>
            <a:chOff x="1524000" y="-81208"/>
            <a:chExt cx="9120844" cy="6889924"/>
          </a:xfrm>
        </p:grpSpPr>
        <p:pic>
          <p:nvPicPr>
            <p:cNvPr id="7" name="Kuva 3"/>
            <p:cNvPicPr>
              <a:picLocks noChangeAspect="1"/>
            </p:cNvPicPr>
            <p:nvPr/>
          </p:nvPicPr>
          <p:blipFill rotWithShape="1">
            <a:blip r:embed="rId2"/>
            <a:srcRect l="25443" t="19760" r="12791" b="5586"/>
            <a:stretch/>
          </p:blipFill>
          <p:spPr>
            <a:xfrm>
              <a:off x="1524000" y="-81208"/>
              <a:ext cx="9120844" cy="6889924"/>
            </a:xfrm>
            <a:prstGeom prst="rect">
              <a:avLst/>
            </a:prstGeom>
          </p:spPr>
        </p:pic>
        <p:cxnSp>
          <p:nvCxnSpPr>
            <p:cNvPr id="8" name="Suora nuoliyhdysviiva 2"/>
            <p:cNvCxnSpPr/>
            <p:nvPr/>
          </p:nvCxnSpPr>
          <p:spPr>
            <a:xfrm flipH="1">
              <a:off x="5614306" y="1916832"/>
              <a:ext cx="697718" cy="3776135"/>
            </a:xfrm>
            <a:prstGeom prst="straightConnector1">
              <a:avLst/>
            </a:prstGeom>
            <a:ln w="38100">
              <a:solidFill>
                <a:srgbClr val="7030A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uora nuoliyhdysviiva 2"/>
            <p:cNvCxnSpPr/>
            <p:nvPr/>
          </p:nvCxnSpPr>
          <p:spPr>
            <a:xfrm>
              <a:off x="4489462" y="4095482"/>
              <a:ext cx="1102482" cy="1712890"/>
            </a:xfrm>
            <a:prstGeom prst="straightConnector1">
              <a:avLst/>
            </a:prstGeom>
            <a:ln w="38100">
              <a:solidFill>
                <a:srgbClr val="7030A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kstiruutu 4"/>
            <p:cNvSpPr txBox="1"/>
            <p:nvPr/>
          </p:nvSpPr>
          <p:spPr>
            <a:xfrm>
              <a:off x="4079775" y="4490262"/>
              <a:ext cx="1008112" cy="5615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i-FI" dirty="0"/>
            </a:p>
          </p:txBody>
        </p:sp>
        <p:sp>
          <p:nvSpPr>
            <p:cNvPr id="16" name="Tekstiruutu 12"/>
            <p:cNvSpPr txBox="1"/>
            <p:nvPr/>
          </p:nvSpPr>
          <p:spPr>
            <a:xfrm>
              <a:off x="4079776" y="3890278"/>
              <a:ext cx="3101623" cy="632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i-FI" sz="1200" dirty="0" err="1" smtClean="0"/>
                <a:t>Route</a:t>
              </a:r>
              <a:r>
                <a:rPr lang="fi-FI" sz="1200" dirty="0" smtClean="0"/>
                <a:t> </a:t>
              </a:r>
              <a:r>
                <a:rPr lang="fi-FI" sz="1200" dirty="0" err="1" smtClean="0"/>
                <a:t>options</a:t>
              </a:r>
              <a:endParaRPr lang="fi-FI" sz="1200" dirty="0"/>
            </a:p>
          </p:txBody>
        </p:sp>
      </p:grpSp>
      <p:pic>
        <p:nvPicPr>
          <p:cNvPr id="4" name="Kuva 7"/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99877" y="1497471"/>
            <a:ext cx="3845978" cy="1838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38099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3476</TotalTime>
  <Words>228</Words>
  <Application>Microsoft Office PowerPoint</Application>
  <PresentationFormat>On-screen Show (4:3)</PresentationFormat>
  <Paragraphs>48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1_Default Design</vt:lpstr>
      <vt:lpstr>Maritime R&amp;D  Activities</vt:lpstr>
      <vt:lpstr>Maritime Simulation – R&amp;D activities</vt:lpstr>
      <vt:lpstr>PowerPoint Presentation</vt:lpstr>
      <vt:lpstr>PowerPoint Presentation</vt:lpstr>
      <vt:lpstr>PowerPoint Presentation</vt:lpstr>
      <vt:lpstr>Arctic Simulator Training Program</vt:lpstr>
      <vt:lpstr>Smart Ferry Concept</vt:lpstr>
    </vt:vector>
  </TitlesOfParts>
  <Company>Ab Utbildning Sydväst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YHS</dc:creator>
  <cp:lastModifiedBy>AboGäst3</cp:lastModifiedBy>
  <cp:revision>183</cp:revision>
  <cp:lastPrinted>2014-09-23T07:56:43Z</cp:lastPrinted>
  <dcterms:created xsi:type="dcterms:W3CDTF">2003-11-12T16:37:29Z</dcterms:created>
  <dcterms:modified xsi:type="dcterms:W3CDTF">2016-05-17T07:12:28Z</dcterms:modified>
</cp:coreProperties>
</file>